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97" r:id="rId3"/>
    <p:sldId id="300" r:id="rId4"/>
    <p:sldId id="298" r:id="rId5"/>
    <p:sldId id="308" r:id="rId6"/>
    <p:sldId id="305" r:id="rId7"/>
    <p:sldId id="306" r:id="rId8"/>
    <p:sldId id="307" r:id="rId9"/>
    <p:sldId id="301" r:id="rId10"/>
    <p:sldId id="296" r:id="rId11"/>
    <p:sldId id="309" r:id="rId12"/>
    <p:sldId id="310" r:id="rId13"/>
    <p:sldId id="317" r:id="rId14"/>
    <p:sldId id="318" r:id="rId15"/>
    <p:sldId id="313" r:id="rId16"/>
    <p:sldId id="312" r:id="rId17"/>
    <p:sldId id="303" r:id="rId18"/>
    <p:sldId id="311" r:id="rId19"/>
    <p:sldId id="315" r:id="rId20"/>
    <p:sldId id="319" r:id="rId21"/>
    <p:sldId id="292" r:id="rId22"/>
    <p:sldId id="293" r:id="rId23"/>
    <p:sldId id="295" r:id="rId24"/>
    <p:sldId id="294" r:id="rId25"/>
    <p:sldId id="290" r:id="rId26"/>
    <p:sldId id="289" r:id="rId27"/>
    <p:sldId id="31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2" autoAdjust="0"/>
    <p:restoredTop sz="86131" autoAdjust="0"/>
  </p:normalViewPr>
  <p:slideViewPr>
    <p:cSldViewPr snapToGrid="0">
      <p:cViewPr varScale="1">
        <p:scale>
          <a:sx n="75" d="100"/>
          <a:sy n="75" d="100"/>
        </p:scale>
        <p:origin x="97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1E454-D9D1-4217-B53B-5179AB6156E1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6F6A5-30FF-45F1-856D-D903D4894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73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lek7/Undergrad-SmartToy-2019Spring/blob/master/Comm-BLE/02_LED/02_LED.ino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23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incomingByte</a:t>
            </a:r>
            <a:r>
              <a:rPr lang="en-US" altLang="ko-KR" dirty="0" smtClean="0"/>
              <a:t> = 0;    // for incoming serial data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void setup() {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Serial.begin</a:t>
            </a:r>
            <a:r>
              <a:rPr lang="en-US" altLang="ko-KR" dirty="0" smtClean="0"/>
              <a:t>(9600);    // opens serial port, sets data rate to 9600 bps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pinMode</a:t>
            </a:r>
            <a:r>
              <a:rPr lang="en-US" altLang="ko-KR" dirty="0" smtClean="0"/>
              <a:t>(LED_BUILTIN, OUTPUT);</a:t>
            </a:r>
          </a:p>
          <a:p>
            <a:r>
              <a:rPr lang="en-US" altLang="ko-KR" dirty="0" smtClean="0"/>
              <a:t>}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void loop() {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if (</a:t>
            </a:r>
            <a:r>
              <a:rPr lang="en-US" altLang="ko-KR" dirty="0" err="1" smtClean="0"/>
              <a:t>Serial.available</a:t>
            </a:r>
            <a:r>
              <a:rPr lang="en-US" altLang="ko-KR" dirty="0" smtClean="0"/>
              <a:t>() &gt; 0) {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incomingByte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Serial.read</a:t>
            </a:r>
            <a:r>
              <a:rPr lang="en-US" altLang="ko-KR" dirty="0" smtClean="0"/>
              <a:t>();</a:t>
            </a:r>
          </a:p>
          <a:p>
            <a:r>
              <a:rPr lang="en-US" altLang="ko-KR" dirty="0" smtClean="0"/>
              <a:t>    if(</a:t>
            </a:r>
            <a:r>
              <a:rPr lang="en-US" altLang="ko-KR" dirty="0" err="1" smtClean="0"/>
              <a:t>incomingByte</a:t>
            </a:r>
            <a:r>
              <a:rPr lang="en-US" altLang="ko-KR" dirty="0" smtClean="0"/>
              <a:t> == '1')</a:t>
            </a:r>
          </a:p>
          <a:p>
            <a:r>
              <a:rPr lang="en-US" altLang="ko-KR" dirty="0" smtClean="0"/>
              <a:t>    {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 err="1" smtClean="0"/>
              <a:t>digitalWrite</a:t>
            </a:r>
            <a:r>
              <a:rPr lang="en-US" altLang="ko-KR" dirty="0" smtClean="0"/>
              <a:t>(LED_BUILTIN, HIGH);   // turn the LED on (HIGH is the voltage level)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 err="1" smtClean="0"/>
              <a:t>Serial.print</a:t>
            </a:r>
            <a:r>
              <a:rPr lang="en-US" altLang="ko-KR" dirty="0" smtClean="0"/>
              <a:t>("On");</a:t>
            </a:r>
          </a:p>
          <a:p>
            <a:r>
              <a:rPr lang="en-US" altLang="ko-KR" dirty="0" smtClean="0"/>
              <a:t>    }</a:t>
            </a:r>
          </a:p>
          <a:p>
            <a:r>
              <a:rPr lang="en-US" altLang="ko-KR" dirty="0" smtClean="0"/>
              <a:t>    else if(</a:t>
            </a:r>
            <a:r>
              <a:rPr lang="en-US" altLang="ko-KR" dirty="0" err="1" smtClean="0"/>
              <a:t>incomingByte</a:t>
            </a:r>
            <a:r>
              <a:rPr lang="en-US" altLang="ko-KR" dirty="0" smtClean="0"/>
              <a:t> == '0')</a:t>
            </a:r>
          </a:p>
          <a:p>
            <a:r>
              <a:rPr lang="en-US" altLang="ko-KR" dirty="0" smtClean="0"/>
              <a:t>    {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 err="1" smtClean="0"/>
              <a:t>digitalWrite</a:t>
            </a:r>
            <a:r>
              <a:rPr lang="en-US" altLang="ko-KR" dirty="0" smtClean="0"/>
              <a:t>(LED_BUILTIN, LOW);    // turn the LED off by making the voltage LOW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 err="1" smtClean="0"/>
              <a:t>Serial.print</a:t>
            </a:r>
            <a:r>
              <a:rPr lang="en-US" altLang="ko-KR" dirty="0" smtClean="0"/>
              <a:t>("Off");</a:t>
            </a:r>
          </a:p>
          <a:p>
            <a:r>
              <a:rPr lang="en-US" altLang="ko-KR" dirty="0" smtClean="0"/>
              <a:t>    }</a:t>
            </a:r>
          </a:p>
          <a:p>
            <a:r>
              <a:rPr lang="en-US" altLang="ko-KR" dirty="0" smtClean="0"/>
              <a:t>  }</a:t>
            </a:r>
          </a:p>
          <a:p>
            <a:r>
              <a:rPr lang="en-US" altLang="ko-KR" dirty="0" smtClean="0"/>
              <a:t>  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253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incomingByte</a:t>
            </a:r>
            <a:r>
              <a:rPr lang="en-US" altLang="ko-KR" dirty="0" smtClean="0"/>
              <a:t> = 0;    // for incoming serial data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void setup() {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Serial.begin</a:t>
            </a:r>
            <a:r>
              <a:rPr lang="en-US" altLang="ko-KR" dirty="0" smtClean="0"/>
              <a:t>(9600);    // opens serial port, sets data rate to 9600 bps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pinMode</a:t>
            </a:r>
            <a:r>
              <a:rPr lang="en-US" altLang="ko-KR" dirty="0" smtClean="0"/>
              <a:t>(LED_BUILTIN, OUTPUT);</a:t>
            </a:r>
          </a:p>
          <a:p>
            <a:r>
              <a:rPr lang="en-US" altLang="ko-KR" dirty="0" smtClean="0"/>
              <a:t>}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void loop() {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if (</a:t>
            </a:r>
            <a:r>
              <a:rPr lang="en-US" altLang="ko-KR" dirty="0" err="1" smtClean="0"/>
              <a:t>Serial.available</a:t>
            </a:r>
            <a:r>
              <a:rPr lang="en-US" altLang="ko-KR" dirty="0" smtClean="0"/>
              <a:t>() &gt; 0) {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incomingByte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Serial.read</a:t>
            </a:r>
            <a:r>
              <a:rPr lang="en-US" altLang="ko-KR" dirty="0" smtClean="0"/>
              <a:t>();</a:t>
            </a:r>
          </a:p>
          <a:p>
            <a:r>
              <a:rPr lang="en-US" altLang="ko-KR" dirty="0" smtClean="0"/>
              <a:t>    if(</a:t>
            </a:r>
            <a:r>
              <a:rPr lang="en-US" altLang="ko-KR" dirty="0" err="1" smtClean="0"/>
              <a:t>incomingByte</a:t>
            </a:r>
            <a:r>
              <a:rPr lang="en-US" altLang="ko-KR" dirty="0" smtClean="0"/>
              <a:t> == '1')</a:t>
            </a:r>
          </a:p>
          <a:p>
            <a:r>
              <a:rPr lang="en-US" altLang="ko-KR" dirty="0" smtClean="0"/>
              <a:t>    {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 err="1" smtClean="0"/>
              <a:t>digitalWrite</a:t>
            </a:r>
            <a:r>
              <a:rPr lang="en-US" altLang="ko-KR" dirty="0" smtClean="0"/>
              <a:t>(LED_BUILTIN, HIGH);   // turn the LED on (HIGH is the voltage level)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 err="1" smtClean="0"/>
              <a:t>Serial.print</a:t>
            </a:r>
            <a:r>
              <a:rPr lang="en-US" altLang="ko-KR" dirty="0" smtClean="0"/>
              <a:t>("On");</a:t>
            </a:r>
          </a:p>
          <a:p>
            <a:r>
              <a:rPr lang="en-US" altLang="ko-KR" dirty="0" smtClean="0"/>
              <a:t>    }</a:t>
            </a:r>
          </a:p>
          <a:p>
            <a:r>
              <a:rPr lang="en-US" altLang="ko-KR" dirty="0" smtClean="0"/>
              <a:t>    else if(</a:t>
            </a:r>
            <a:r>
              <a:rPr lang="en-US" altLang="ko-KR" dirty="0" err="1" smtClean="0"/>
              <a:t>incomingByte</a:t>
            </a:r>
            <a:r>
              <a:rPr lang="en-US" altLang="ko-KR" dirty="0" smtClean="0"/>
              <a:t> == '0')</a:t>
            </a:r>
          </a:p>
          <a:p>
            <a:r>
              <a:rPr lang="en-US" altLang="ko-KR" dirty="0" smtClean="0"/>
              <a:t>    {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 err="1" smtClean="0"/>
              <a:t>digitalWrite</a:t>
            </a:r>
            <a:r>
              <a:rPr lang="en-US" altLang="ko-KR" dirty="0" smtClean="0"/>
              <a:t>(LED_BUILTIN, LOW);    // turn the LED off by making the voltage LOW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 err="1" smtClean="0"/>
              <a:t>Serial.print</a:t>
            </a:r>
            <a:r>
              <a:rPr lang="en-US" altLang="ko-KR" dirty="0" smtClean="0"/>
              <a:t>("Off");</a:t>
            </a:r>
          </a:p>
          <a:p>
            <a:r>
              <a:rPr lang="en-US" altLang="ko-KR" dirty="0" smtClean="0"/>
              <a:t>    }</a:t>
            </a:r>
          </a:p>
          <a:p>
            <a:r>
              <a:rPr lang="en-US" altLang="ko-KR" dirty="0" smtClean="0"/>
              <a:t>  }</a:t>
            </a:r>
          </a:p>
          <a:p>
            <a:r>
              <a:rPr lang="en-US" altLang="ko-KR" dirty="0" smtClean="0"/>
              <a:t>  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647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257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주파수대역  </a:t>
            </a:r>
            <a:r>
              <a:rPr lang="en-US" altLang="ko-KR" dirty="0" smtClean="0"/>
              <a:t>: 2.4 GHz </a:t>
            </a:r>
            <a:r>
              <a:rPr lang="ko-KR" altLang="en-US" dirty="0" smtClean="0"/>
              <a:t>대의 </a:t>
            </a:r>
            <a:r>
              <a:rPr lang="en-US" altLang="ko-KR" dirty="0" smtClean="0"/>
              <a:t>ISM (Industrial Scientific Medical) </a:t>
            </a:r>
            <a:r>
              <a:rPr lang="ko-KR" altLang="en-US" dirty="0" smtClean="0"/>
              <a:t>대역 사용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830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#include &lt;</a:t>
            </a:r>
            <a:r>
              <a:rPr lang="en-US" altLang="ko-KR" dirty="0" err="1" smtClean="0"/>
              <a:t>SoftwareSerial.h</a:t>
            </a:r>
            <a:r>
              <a:rPr lang="en-US" altLang="ko-KR" dirty="0" smtClean="0"/>
              <a:t>&gt;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SoftwareSerial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BTSerial</a:t>
            </a:r>
            <a:r>
              <a:rPr lang="en-US" altLang="ko-KR" dirty="0" smtClean="0"/>
              <a:t>(4, 5);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void setup()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Serial.begin</a:t>
            </a:r>
            <a:r>
              <a:rPr lang="en-US" altLang="ko-KR" dirty="0" smtClean="0"/>
              <a:t>(9600);</a:t>
            </a:r>
          </a:p>
          <a:p>
            <a:r>
              <a:rPr lang="en-US" altLang="ko-KR" dirty="0" smtClean="0"/>
              <a:t>  </a:t>
            </a:r>
            <a:r>
              <a:rPr lang="en-US" altLang="ko-KR" dirty="0" err="1" smtClean="0"/>
              <a:t>BTSerial.begin</a:t>
            </a:r>
            <a:r>
              <a:rPr lang="en-US" altLang="ko-KR" dirty="0" smtClean="0"/>
              <a:t>(9600);</a:t>
            </a:r>
          </a:p>
          <a:p>
            <a:r>
              <a:rPr lang="en-US" altLang="ko-KR" dirty="0" smtClean="0"/>
              <a:t>}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void loop()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// </a:t>
            </a:r>
            <a:r>
              <a:rPr lang="ko-KR" altLang="en-US" dirty="0" smtClean="0"/>
              <a:t>블루투스로 부터 수신된 데이터가 있다면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if (</a:t>
            </a:r>
            <a:r>
              <a:rPr lang="en-US" altLang="ko-KR" dirty="0" err="1" smtClean="0"/>
              <a:t>BTSerial.available</a:t>
            </a:r>
            <a:r>
              <a:rPr lang="en-US" altLang="ko-KR" dirty="0" smtClean="0"/>
              <a:t>()) {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Serial.write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BTSerial.read</a:t>
            </a:r>
            <a:r>
              <a:rPr lang="en-US" altLang="ko-KR" dirty="0" smtClean="0"/>
              <a:t>());</a:t>
            </a:r>
          </a:p>
          <a:p>
            <a:r>
              <a:rPr lang="en-US" altLang="ko-KR" dirty="0" smtClean="0"/>
              <a:t>  }</a:t>
            </a:r>
          </a:p>
          <a:p>
            <a:r>
              <a:rPr lang="en-US" altLang="ko-KR" dirty="0" smtClean="0"/>
              <a:t>  </a:t>
            </a:r>
          </a:p>
          <a:p>
            <a:r>
              <a:rPr lang="en-US" altLang="ko-KR" dirty="0" smtClean="0"/>
              <a:t>  // </a:t>
            </a:r>
            <a:r>
              <a:rPr lang="ko-KR" altLang="en-US" dirty="0" smtClean="0"/>
              <a:t>시리얼 모니터로부터 입력 받은 데이터가 있다면</a:t>
            </a:r>
          </a:p>
          <a:p>
            <a:r>
              <a:rPr lang="ko-KR" altLang="en-US" dirty="0" smtClean="0"/>
              <a:t>  </a:t>
            </a:r>
            <a:r>
              <a:rPr lang="en-US" altLang="ko-KR" dirty="0" smtClean="0"/>
              <a:t>if (</a:t>
            </a:r>
            <a:r>
              <a:rPr lang="en-US" altLang="ko-KR" dirty="0" err="1" smtClean="0"/>
              <a:t>Serial.available</a:t>
            </a:r>
            <a:r>
              <a:rPr lang="en-US" altLang="ko-KR" dirty="0" smtClean="0"/>
              <a:t>()) {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BTSerial.write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Serial.read</a:t>
            </a:r>
            <a:r>
              <a:rPr lang="en-US" altLang="ko-KR" dirty="0" smtClean="0"/>
              <a:t>());</a:t>
            </a:r>
          </a:p>
          <a:p>
            <a:r>
              <a:rPr lang="en-US" altLang="ko-KR" dirty="0" smtClean="0"/>
              <a:t>  }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631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194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36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658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3"/>
              </a:rPr>
              <a:t>https://github.com/dalek7/Undergrad-SmartToy-2019Spring/blob/master/Comm-BLE/02_LED/02_LED.ino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1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638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435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FA77151-334A-4748-886A-6E89ECBA342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63C7F2-A794-4C41-ABFC-F24AB362A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53" y="5696607"/>
            <a:ext cx="1635037" cy="94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0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57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03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FA77151-334A-4748-886A-6E89ECBA34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46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58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02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45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44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019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28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139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0FA77151-334A-4748-886A-6E89ECBA34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80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.pr/f/bTvgvF" TargetMode="External"/><Relationship Id="rId2" Type="http://schemas.openxmlformats.org/officeDocument/2006/relationships/hyperlink" Target="https://processing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20438" y="791885"/>
            <a:ext cx="6819242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장치간 통신 </a:t>
            </a:r>
            <a:r>
              <a:rPr lang="en-US" altLang="ko-KR" dirty="0" smtClean="0"/>
              <a:t>II </a:t>
            </a:r>
            <a:br>
              <a:rPr lang="en-US" altLang="ko-KR" dirty="0" smtClean="0"/>
            </a:br>
            <a:r>
              <a:rPr lang="en-US" altLang="ko-KR" dirty="0" smtClean="0"/>
              <a:t>– Bluetooth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한림대학교 </a:t>
            </a:r>
            <a:r>
              <a:rPr lang="ko-KR" altLang="en-US" dirty="0" smtClean="0"/>
              <a:t>미래융합스쿨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Seung-Chan Kim</a:t>
            </a:r>
            <a:endParaRPr lang="en-US" altLang="ko-KR" dirty="0"/>
          </a:p>
        </p:txBody>
      </p:sp>
      <p:pic>
        <p:nvPicPr>
          <p:cNvPr id="1028" name="Picture 4" descr="Bluetooth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86" y="1464985"/>
            <a:ext cx="2857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33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BLE setup</a:t>
            </a:r>
            <a:r>
              <a:rPr lang="ko-KR" altLang="en-US" dirty="0" smtClean="0"/>
              <a:t>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: </a:t>
            </a:r>
            <a:r>
              <a:rPr lang="ko-KR" altLang="en-US" dirty="0" smtClean="0"/>
              <a:t>블루투스 디바이스 이름 변경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50874" cy="4351338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 smtClean="0"/>
              <a:t>AT?NAME</a:t>
            </a:r>
          </a:p>
          <a:p>
            <a:pPr lvl="1"/>
            <a:r>
              <a:rPr lang="ko-KR" altLang="en-US" dirty="0" smtClean="0"/>
              <a:t>현재 디바이스 이름 출력</a:t>
            </a:r>
            <a:endParaRPr lang="en-US" altLang="ko-KR" dirty="0"/>
          </a:p>
          <a:p>
            <a:r>
              <a:rPr lang="en-US" altLang="ko-KR" dirty="0" smtClean="0"/>
              <a:t>AT+NAME</a:t>
            </a:r>
            <a:r>
              <a:rPr lang="ko-KR" altLang="en-US" dirty="0" smtClean="0"/>
              <a:t>바꿀이름</a:t>
            </a:r>
            <a:endParaRPr lang="en-US" altLang="ko-KR" dirty="0" smtClean="0"/>
          </a:p>
          <a:p>
            <a:r>
              <a:rPr lang="en-US" altLang="ko-KR" dirty="0" smtClean="0"/>
              <a:t>AT+RESET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6488668"/>
            <a:ext cx="4023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https://kocoafab.cc/tutorial/view/764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77761"/>
          <a:stretch/>
        </p:blipFill>
        <p:spPr>
          <a:xfrm>
            <a:off x="4533900" y="3291841"/>
            <a:ext cx="7658100" cy="12963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72745"/>
          <a:stretch/>
        </p:blipFill>
        <p:spPr>
          <a:xfrm>
            <a:off x="4533900" y="5132070"/>
            <a:ext cx="7658100" cy="1588770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7585710" y="4588193"/>
            <a:ext cx="1554480" cy="7146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2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671" y="2252345"/>
            <a:ext cx="356265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72745"/>
          <a:stretch/>
        </p:blipFill>
        <p:spPr>
          <a:xfrm>
            <a:off x="2522220" y="365125"/>
            <a:ext cx="7658100" cy="15887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14671" y="5425440"/>
            <a:ext cx="3489960" cy="7620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26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smtClean="0"/>
              <a:t>BLE </a:t>
            </a:r>
            <a:r>
              <a:rPr lang="ko-KR" altLang="en-US" sz="4800" dirty="0" smtClean="0"/>
              <a:t>로 장치</a:t>
            </a:r>
            <a:r>
              <a:rPr lang="en-US" altLang="ko-KR" sz="4800" dirty="0" smtClean="0"/>
              <a:t>(</a:t>
            </a:r>
            <a:r>
              <a:rPr lang="ko-KR" altLang="en-US" sz="4800" dirty="0" smtClean="0"/>
              <a:t>예</a:t>
            </a:r>
            <a:r>
              <a:rPr lang="en-US" altLang="ko-KR" sz="4800" dirty="0" smtClean="0"/>
              <a:t>,</a:t>
            </a:r>
            <a:r>
              <a:rPr lang="ko-KR" altLang="en-US" sz="4800" dirty="0" smtClean="0"/>
              <a:t> 아두이노</a:t>
            </a:r>
            <a:r>
              <a:rPr lang="en-US" altLang="ko-KR" sz="4800" dirty="0" smtClean="0"/>
              <a:t>)</a:t>
            </a:r>
            <a:r>
              <a:rPr lang="ko-KR" altLang="en-US" sz="4800" dirty="0" smtClean="0"/>
              <a:t>와 통신하기</a:t>
            </a:r>
            <a:endParaRPr lang="ko-KR" altLang="en-US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Picture 4" descr="Bluetooth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6" y="1709738"/>
            <a:ext cx="2857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91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79" y="0"/>
            <a:ext cx="10799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5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http://it.chosun.com/data/photos/20150314/art_14277034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687" y="2232025"/>
            <a:ext cx="2820624" cy="228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thumb/3/38/Arduino_Uno_-_R3.jpg/220px-Arduino_Uno_-_R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504" y="2232025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자유형 5"/>
          <p:cNvSpPr/>
          <p:nvPr/>
        </p:nvSpPr>
        <p:spPr>
          <a:xfrm>
            <a:off x="2216200" y="3459526"/>
            <a:ext cx="5775960" cy="2011680"/>
          </a:xfrm>
          <a:custGeom>
            <a:avLst/>
            <a:gdLst>
              <a:gd name="connsiteX0" fmla="*/ 0 w 5775960"/>
              <a:gd name="connsiteY0" fmla="*/ 0 h 2011680"/>
              <a:gd name="connsiteX1" fmla="*/ 30480 w 5775960"/>
              <a:gd name="connsiteY1" fmla="*/ 609600 h 2011680"/>
              <a:gd name="connsiteX2" fmla="*/ 137160 w 5775960"/>
              <a:gd name="connsiteY2" fmla="*/ 792480 h 2011680"/>
              <a:gd name="connsiteX3" fmla="*/ 381000 w 5775960"/>
              <a:gd name="connsiteY3" fmla="*/ 1036320 h 2011680"/>
              <a:gd name="connsiteX4" fmla="*/ 457200 w 5775960"/>
              <a:gd name="connsiteY4" fmla="*/ 1112520 h 2011680"/>
              <a:gd name="connsiteX5" fmla="*/ 579120 w 5775960"/>
              <a:gd name="connsiteY5" fmla="*/ 1188720 h 2011680"/>
              <a:gd name="connsiteX6" fmla="*/ 701040 w 5775960"/>
              <a:gd name="connsiteY6" fmla="*/ 1295400 h 2011680"/>
              <a:gd name="connsiteX7" fmla="*/ 838200 w 5775960"/>
              <a:gd name="connsiteY7" fmla="*/ 1386840 h 2011680"/>
              <a:gd name="connsiteX8" fmla="*/ 975360 w 5775960"/>
              <a:gd name="connsiteY8" fmla="*/ 1493520 h 2011680"/>
              <a:gd name="connsiteX9" fmla="*/ 1143000 w 5775960"/>
              <a:gd name="connsiteY9" fmla="*/ 1584960 h 2011680"/>
              <a:gd name="connsiteX10" fmla="*/ 1295400 w 5775960"/>
              <a:gd name="connsiteY10" fmla="*/ 1676400 h 2011680"/>
              <a:gd name="connsiteX11" fmla="*/ 1767840 w 5775960"/>
              <a:gd name="connsiteY11" fmla="*/ 1859280 h 2011680"/>
              <a:gd name="connsiteX12" fmla="*/ 1844040 w 5775960"/>
              <a:gd name="connsiteY12" fmla="*/ 1874520 h 2011680"/>
              <a:gd name="connsiteX13" fmla="*/ 2057400 w 5775960"/>
              <a:gd name="connsiteY13" fmla="*/ 1935480 h 2011680"/>
              <a:gd name="connsiteX14" fmla="*/ 2377440 w 5775960"/>
              <a:gd name="connsiteY14" fmla="*/ 1965960 h 2011680"/>
              <a:gd name="connsiteX15" fmla="*/ 2545080 w 5775960"/>
              <a:gd name="connsiteY15" fmla="*/ 1981200 h 2011680"/>
              <a:gd name="connsiteX16" fmla="*/ 2697480 w 5775960"/>
              <a:gd name="connsiteY16" fmla="*/ 1996440 h 2011680"/>
              <a:gd name="connsiteX17" fmla="*/ 2880360 w 5775960"/>
              <a:gd name="connsiteY17" fmla="*/ 2011680 h 2011680"/>
              <a:gd name="connsiteX18" fmla="*/ 3840480 w 5775960"/>
              <a:gd name="connsiteY18" fmla="*/ 1981200 h 2011680"/>
              <a:gd name="connsiteX19" fmla="*/ 4145280 w 5775960"/>
              <a:gd name="connsiteY19" fmla="*/ 1859280 h 2011680"/>
              <a:gd name="connsiteX20" fmla="*/ 4343400 w 5775960"/>
              <a:gd name="connsiteY20" fmla="*/ 1767840 h 2011680"/>
              <a:gd name="connsiteX21" fmla="*/ 4419600 w 5775960"/>
              <a:gd name="connsiteY21" fmla="*/ 1706880 h 2011680"/>
              <a:gd name="connsiteX22" fmla="*/ 4495800 w 5775960"/>
              <a:gd name="connsiteY22" fmla="*/ 1661160 h 2011680"/>
              <a:gd name="connsiteX23" fmla="*/ 4617720 w 5775960"/>
              <a:gd name="connsiteY23" fmla="*/ 1539240 h 2011680"/>
              <a:gd name="connsiteX24" fmla="*/ 4709160 w 5775960"/>
              <a:gd name="connsiteY24" fmla="*/ 1447800 h 2011680"/>
              <a:gd name="connsiteX25" fmla="*/ 4754880 w 5775960"/>
              <a:gd name="connsiteY25" fmla="*/ 1402080 h 2011680"/>
              <a:gd name="connsiteX26" fmla="*/ 4800600 w 5775960"/>
              <a:gd name="connsiteY26" fmla="*/ 1280160 h 2011680"/>
              <a:gd name="connsiteX27" fmla="*/ 4770120 w 5775960"/>
              <a:gd name="connsiteY27" fmla="*/ 1173480 h 2011680"/>
              <a:gd name="connsiteX28" fmla="*/ 4678680 w 5775960"/>
              <a:gd name="connsiteY28" fmla="*/ 1082040 h 2011680"/>
              <a:gd name="connsiteX29" fmla="*/ 4632960 w 5775960"/>
              <a:gd name="connsiteY29" fmla="*/ 1066800 h 2011680"/>
              <a:gd name="connsiteX30" fmla="*/ 4526280 w 5775960"/>
              <a:gd name="connsiteY30" fmla="*/ 1021080 h 2011680"/>
              <a:gd name="connsiteX31" fmla="*/ 4236720 w 5775960"/>
              <a:gd name="connsiteY31" fmla="*/ 1066800 h 2011680"/>
              <a:gd name="connsiteX32" fmla="*/ 4191000 w 5775960"/>
              <a:gd name="connsiteY32" fmla="*/ 1112520 h 2011680"/>
              <a:gd name="connsiteX33" fmla="*/ 4175760 w 5775960"/>
              <a:gd name="connsiteY33" fmla="*/ 1158240 h 2011680"/>
              <a:gd name="connsiteX34" fmla="*/ 4251960 w 5775960"/>
              <a:gd name="connsiteY34" fmla="*/ 1417320 h 2011680"/>
              <a:gd name="connsiteX35" fmla="*/ 4297680 w 5775960"/>
              <a:gd name="connsiteY35" fmla="*/ 1463040 h 2011680"/>
              <a:gd name="connsiteX36" fmla="*/ 4343400 w 5775960"/>
              <a:gd name="connsiteY36" fmla="*/ 1478280 h 2011680"/>
              <a:gd name="connsiteX37" fmla="*/ 4450080 w 5775960"/>
              <a:gd name="connsiteY37" fmla="*/ 1508760 h 2011680"/>
              <a:gd name="connsiteX38" fmla="*/ 4846320 w 5775960"/>
              <a:gd name="connsiteY38" fmla="*/ 1493520 h 2011680"/>
              <a:gd name="connsiteX39" fmla="*/ 4937760 w 5775960"/>
              <a:gd name="connsiteY39" fmla="*/ 1447800 h 2011680"/>
              <a:gd name="connsiteX40" fmla="*/ 4998720 w 5775960"/>
              <a:gd name="connsiteY40" fmla="*/ 1432560 h 2011680"/>
              <a:gd name="connsiteX41" fmla="*/ 5120640 w 5775960"/>
              <a:gd name="connsiteY41" fmla="*/ 1356360 h 2011680"/>
              <a:gd name="connsiteX42" fmla="*/ 5166360 w 5775960"/>
              <a:gd name="connsiteY42" fmla="*/ 1325880 h 2011680"/>
              <a:gd name="connsiteX43" fmla="*/ 5212080 w 5775960"/>
              <a:gd name="connsiteY43" fmla="*/ 1310640 h 2011680"/>
              <a:gd name="connsiteX44" fmla="*/ 5394960 w 5775960"/>
              <a:gd name="connsiteY44" fmla="*/ 1173480 h 2011680"/>
              <a:gd name="connsiteX45" fmla="*/ 5516880 w 5775960"/>
              <a:gd name="connsiteY45" fmla="*/ 1051560 h 2011680"/>
              <a:gd name="connsiteX46" fmla="*/ 5562600 w 5775960"/>
              <a:gd name="connsiteY46" fmla="*/ 1005840 h 2011680"/>
              <a:gd name="connsiteX47" fmla="*/ 5623560 w 5775960"/>
              <a:gd name="connsiteY47" fmla="*/ 914400 h 2011680"/>
              <a:gd name="connsiteX48" fmla="*/ 5654040 w 5775960"/>
              <a:gd name="connsiteY48" fmla="*/ 868680 h 2011680"/>
              <a:gd name="connsiteX49" fmla="*/ 5715000 w 5775960"/>
              <a:gd name="connsiteY49" fmla="*/ 762000 h 2011680"/>
              <a:gd name="connsiteX50" fmla="*/ 5745480 w 5775960"/>
              <a:gd name="connsiteY50" fmla="*/ 670560 h 2011680"/>
              <a:gd name="connsiteX51" fmla="*/ 5775960 w 5775960"/>
              <a:gd name="connsiteY51" fmla="*/ 60960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775960" h="2011680">
                <a:moveTo>
                  <a:pt x="0" y="0"/>
                </a:moveTo>
                <a:cubicBezTo>
                  <a:pt x="10160" y="203200"/>
                  <a:pt x="5245" y="407717"/>
                  <a:pt x="30480" y="609600"/>
                </a:cubicBezTo>
                <a:cubicBezTo>
                  <a:pt x="35237" y="647658"/>
                  <a:pt x="101946" y="754751"/>
                  <a:pt x="137160" y="792480"/>
                </a:cubicBezTo>
                <a:lnTo>
                  <a:pt x="381000" y="1036320"/>
                </a:lnTo>
                <a:cubicBezTo>
                  <a:pt x="406400" y="1061720"/>
                  <a:pt x="426739" y="1093482"/>
                  <a:pt x="457200" y="1112520"/>
                </a:cubicBezTo>
                <a:cubicBezTo>
                  <a:pt x="497840" y="1137920"/>
                  <a:pt x="540780" y="1159965"/>
                  <a:pt x="579120" y="1188720"/>
                </a:cubicBezTo>
                <a:cubicBezTo>
                  <a:pt x="622321" y="1221121"/>
                  <a:pt x="658144" y="1262597"/>
                  <a:pt x="701040" y="1295400"/>
                </a:cubicBezTo>
                <a:cubicBezTo>
                  <a:pt x="744689" y="1328779"/>
                  <a:pt x="793654" y="1354668"/>
                  <a:pt x="838200" y="1386840"/>
                </a:cubicBezTo>
                <a:cubicBezTo>
                  <a:pt x="885155" y="1420752"/>
                  <a:pt x="926797" y="1461954"/>
                  <a:pt x="975360" y="1493520"/>
                </a:cubicBezTo>
                <a:cubicBezTo>
                  <a:pt x="1028729" y="1528210"/>
                  <a:pt x="1087734" y="1553380"/>
                  <a:pt x="1143000" y="1584960"/>
                </a:cubicBezTo>
                <a:cubicBezTo>
                  <a:pt x="1194437" y="1614352"/>
                  <a:pt x="1241992" y="1650764"/>
                  <a:pt x="1295400" y="1676400"/>
                </a:cubicBezTo>
                <a:cubicBezTo>
                  <a:pt x="1326766" y="1691456"/>
                  <a:pt x="1741025" y="1853917"/>
                  <a:pt x="1767840" y="1859280"/>
                </a:cubicBezTo>
                <a:cubicBezTo>
                  <a:pt x="1793240" y="1864360"/>
                  <a:pt x="1818990" y="1867928"/>
                  <a:pt x="1844040" y="1874520"/>
                </a:cubicBezTo>
                <a:cubicBezTo>
                  <a:pt x="1915571" y="1893344"/>
                  <a:pt x="1984498" y="1922982"/>
                  <a:pt x="2057400" y="1935480"/>
                </a:cubicBezTo>
                <a:cubicBezTo>
                  <a:pt x="2163022" y="1953587"/>
                  <a:pt x="2270745" y="1955957"/>
                  <a:pt x="2377440" y="1965960"/>
                </a:cubicBezTo>
                <a:lnTo>
                  <a:pt x="2545080" y="1981200"/>
                </a:lnTo>
                <a:lnTo>
                  <a:pt x="2697480" y="1996440"/>
                </a:lnTo>
                <a:lnTo>
                  <a:pt x="2880360" y="2011680"/>
                </a:lnTo>
                <a:cubicBezTo>
                  <a:pt x="3200400" y="2001520"/>
                  <a:pt x="3521908" y="2013460"/>
                  <a:pt x="3840480" y="1981200"/>
                </a:cubicBezTo>
                <a:cubicBezTo>
                  <a:pt x="3968314" y="1968255"/>
                  <a:pt x="4042605" y="1905951"/>
                  <a:pt x="4145280" y="1859280"/>
                </a:cubicBezTo>
                <a:cubicBezTo>
                  <a:pt x="4195675" y="1836373"/>
                  <a:pt x="4294524" y="1798943"/>
                  <a:pt x="4343400" y="1767840"/>
                </a:cubicBezTo>
                <a:cubicBezTo>
                  <a:pt x="4370843" y="1750377"/>
                  <a:pt x="4392952" y="1725534"/>
                  <a:pt x="4419600" y="1706880"/>
                </a:cubicBezTo>
                <a:cubicBezTo>
                  <a:pt x="4443867" y="1689893"/>
                  <a:pt x="4473188" y="1680294"/>
                  <a:pt x="4495800" y="1661160"/>
                </a:cubicBezTo>
                <a:cubicBezTo>
                  <a:pt x="4539675" y="1624035"/>
                  <a:pt x="4571741" y="1573724"/>
                  <a:pt x="4617720" y="1539240"/>
                </a:cubicBezTo>
                <a:cubicBezTo>
                  <a:pt x="4734537" y="1451627"/>
                  <a:pt x="4634878" y="1536939"/>
                  <a:pt x="4709160" y="1447800"/>
                </a:cubicBezTo>
                <a:cubicBezTo>
                  <a:pt x="4722958" y="1431243"/>
                  <a:pt x="4742353" y="1419618"/>
                  <a:pt x="4754880" y="1402080"/>
                </a:cubicBezTo>
                <a:cubicBezTo>
                  <a:pt x="4785532" y="1359168"/>
                  <a:pt x="4788328" y="1329249"/>
                  <a:pt x="4800600" y="1280160"/>
                </a:cubicBezTo>
                <a:cubicBezTo>
                  <a:pt x="4790440" y="1244600"/>
                  <a:pt x="4785424" y="1207148"/>
                  <a:pt x="4770120" y="1173480"/>
                </a:cubicBezTo>
                <a:cubicBezTo>
                  <a:pt x="4751410" y="1132319"/>
                  <a:pt x="4718132" y="1101766"/>
                  <a:pt x="4678680" y="1082040"/>
                </a:cubicBezTo>
                <a:cubicBezTo>
                  <a:pt x="4664312" y="1074856"/>
                  <a:pt x="4647725" y="1073128"/>
                  <a:pt x="4632960" y="1066800"/>
                </a:cubicBezTo>
                <a:cubicBezTo>
                  <a:pt x="4501135" y="1010304"/>
                  <a:pt x="4633502" y="1056821"/>
                  <a:pt x="4526280" y="1021080"/>
                </a:cubicBezTo>
                <a:cubicBezTo>
                  <a:pt x="4373255" y="1030644"/>
                  <a:pt x="4325665" y="992680"/>
                  <a:pt x="4236720" y="1066800"/>
                </a:cubicBezTo>
                <a:cubicBezTo>
                  <a:pt x="4220163" y="1080598"/>
                  <a:pt x="4206240" y="1097280"/>
                  <a:pt x="4191000" y="1112520"/>
                </a:cubicBezTo>
                <a:cubicBezTo>
                  <a:pt x="4185920" y="1127760"/>
                  <a:pt x="4175760" y="1142176"/>
                  <a:pt x="4175760" y="1158240"/>
                </a:cubicBezTo>
                <a:cubicBezTo>
                  <a:pt x="4175760" y="1273282"/>
                  <a:pt x="4171990" y="1337350"/>
                  <a:pt x="4251960" y="1417320"/>
                </a:cubicBezTo>
                <a:cubicBezTo>
                  <a:pt x="4267200" y="1432560"/>
                  <a:pt x="4279747" y="1451085"/>
                  <a:pt x="4297680" y="1463040"/>
                </a:cubicBezTo>
                <a:cubicBezTo>
                  <a:pt x="4311046" y="1471951"/>
                  <a:pt x="4327954" y="1473867"/>
                  <a:pt x="4343400" y="1478280"/>
                </a:cubicBezTo>
                <a:cubicBezTo>
                  <a:pt x="4477353" y="1516552"/>
                  <a:pt x="4340459" y="1472220"/>
                  <a:pt x="4450080" y="1508760"/>
                </a:cubicBezTo>
                <a:cubicBezTo>
                  <a:pt x="4582160" y="1503680"/>
                  <a:pt x="4714456" y="1502614"/>
                  <a:pt x="4846320" y="1493520"/>
                </a:cubicBezTo>
                <a:cubicBezTo>
                  <a:pt x="4897342" y="1490001"/>
                  <a:pt x="4892441" y="1467223"/>
                  <a:pt x="4937760" y="1447800"/>
                </a:cubicBezTo>
                <a:cubicBezTo>
                  <a:pt x="4957012" y="1439549"/>
                  <a:pt x="4978400" y="1437640"/>
                  <a:pt x="4998720" y="1432560"/>
                </a:cubicBezTo>
                <a:cubicBezTo>
                  <a:pt x="5039360" y="1407160"/>
                  <a:pt x="5080764" y="1382944"/>
                  <a:pt x="5120640" y="1356360"/>
                </a:cubicBezTo>
                <a:cubicBezTo>
                  <a:pt x="5135880" y="1346200"/>
                  <a:pt x="5149977" y="1334071"/>
                  <a:pt x="5166360" y="1325880"/>
                </a:cubicBezTo>
                <a:cubicBezTo>
                  <a:pt x="5180728" y="1318696"/>
                  <a:pt x="5196840" y="1315720"/>
                  <a:pt x="5212080" y="1310640"/>
                </a:cubicBezTo>
                <a:cubicBezTo>
                  <a:pt x="5337209" y="1185511"/>
                  <a:pt x="5136472" y="1380270"/>
                  <a:pt x="5394960" y="1173480"/>
                </a:cubicBezTo>
                <a:cubicBezTo>
                  <a:pt x="5528969" y="1066273"/>
                  <a:pt x="5421990" y="1162265"/>
                  <a:pt x="5516880" y="1051560"/>
                </a:cubicBezTo>
                <a:cubicBezTo>
                  <a:pt x="5530906" y="1035196"/>
                  <a:pt x="5549368" y="1022853"/>
                  <a:pt x="5562600" y="1005840"/>
                </a:cubicBezTo>
                <a:cubicBezTo>
                  <a:pt x="5585090" y="976924"/>
                  <a:pt x="5603240" y="944880"/>
                  <a:pt x="5623560" y="914400"/>
                </a:cubicBezTo>
                <a:lnTo>
                  <a:pt x="5654040" y="868680"/>
                </a:lnTo>
                <a:cubicBezTo>
                  <a:pt x="5681533" y="827440"/>
                  <a:pt x="5695664" y="810339"/>
                  <a:pt x="5715000" y="762000"/>
                </a:cubicBezTo>
                <a:cubicBezTo>
                  <a:pt x="5726932" y="732169"/>
                  <a:pt x="5735320" y="701040"/>
                  <a:pt x="5745480" y="670560"/>
                </a:cubicBezTo>
                <a:cubicBezTo>
                  <a:pt x="5762992" y="618024"/>
                  <a:pt x="5749361" y="636199"/>
                  <a:pt x="5775960" y="6096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4" descr="Bluetooth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222" y="4108882"/>
            <a:ext cx="1955272" cy="11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25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Bluetooth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22894" cy="4351338"/>
          </a:xfrm>
        </p:spPr>
        <p:txBody>
          <a:bodyPr/>
          <a:lstStyle/>
          <a:p>
            <a:r>
              <a:rPr lang="ko-KR" altLang="en-US" dirty="0" smtClean="0"/>
              <a:t>장치간 유선 케이블을 제거</a:t>
            </a:r>
            <a:endParaRPr lang="en-US" altLang="ko-KR" dirty="0" smtClean="0"/>
          </a:p>
          <a:p>
            <a:r>
              <a:rPr lang="ko-KR" altLang="en-US" dirty="0" smtClean="0"/>
              <a:t>배터리를 이용한 전력 공급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PC</a:t>
            </a:r>
            <a:r>
              <a:rPr lang="ko-KR" altLang="en-US" dirty="0" smtClean="0"/>
              <a:t>나 휴대폰에서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을 이용하여 아두이노와 직접 통신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Standalone </a:t>
            </a:r>
            <a:r>
              <a:rPr lang="ko-KR" altLang="en-US" dirty="0" smtClean="0"/>
              <a:t>시스템 제작</a:t>
            </a:r>
            <a:endParaRPr lang="en-US" altLang="ko-KR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487" y="0"/>
            <a:ext cx="3338513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97195" y="1456293"/>
            <a:ext cx="2193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켜기</a:t>
            </a:r>
            <a:r>
              <a:rPr lang="en-US" altLang="ko-KR" dirty="0"/>
              <a:t>. LED </a:t>
            </a:r>
            <a:r>
              <a:rPr lang="ko-KR" altLang="en-US" dirty="0" smtClean="0"/>
              <a:t>끄기</a:t>
            </a:r>
            <a:endParaRPr lang="ko-KR" alt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9734309" y="1825625"/>
            <a:ext cx="185195" cy="4314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0562367" y="1825625"/>
            <a:ext cx="237959" cy="4459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5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65" y="0"/>
            <a:ext cx="3338513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0"/>
            <a:ext cx="333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9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22660"/>
          <a:stretch/>
        </p:blipFill>
        <p:spPr>
          <a:xfrm>
            <a:off x="1068010" y="2468879"/>
            <a:ext cx="4759727" cy="42269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복습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키보드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누르면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켜지고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을 누르면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꺼지는 예제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027831" y="421303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유선</a:t>
            </a:r>
          </a:p>
        </p:txBody>
      </p:sp>
      <p:sp>
        <p:nvSpPr>
          <p:cNvPr id="6" name="Rectangle 5"/>
          <p:cNvSpPr/>
          <p:nvPr/>
        </p:nvSpPr>
        <p:spPr>
          <a:xfrm>
            <a:off x="9660949" y="421303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무선</a:t>
            </a:r>
            <a:endParaRPr lang="ko-KR" altLang="en-US" dirty="0"/>
          </a:p>
        </p:txBody>
      </p:sp>
      <p:pic>
        <p:nvPicPr>
          <p:cNvPr id="10" name="Picture 2" descr="https://4.bp.blogspot.com/-Zi-5p-egfrs/V1hDBQkwGWI/AAAAAAAABms/Gip2TqnFBpQJOnStd6vwNK2icfCIZfCDwCKgB/s1600/42371457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149" y="4001294"/>
            <a:ext cx="1839363" cy="193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27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395" b="20115"/>
          <a:stretch/>
        </p:blipFill>
        <p:spPr>
          <a:xfrm>
            <a:off x="0" y="0"/>
            <a:ext cx="7410450" cy="6817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514" y="0"/>
            <a:ext cx="3338513" cy="6858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710896" y="2708476"/>
            <a:ext cx="4930815" cy="127321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872942" y="2916820"/>
            <a:ext cx="5565829" cy="211816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27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</a:t>
            </a:r>
            <a:r>
              <a:rPr lang="en-US" altLang="ko-KR" dirty="0" smtClean="0"/>
              <a:t>omework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BLE</a:t>
            </a:r>
            <a:r>
              <a:rPr lang="ko-KR" altLang="en-US" dirty="0" smtClean="0"/>
              <a:t>를 이용하여 휴대폰으로 자동차 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Test 1 : </a:t>
            </a:r>
            <a:r>
              <a:rPr lang="ko-KR" altLang="en-US" dirty="0" smtClean="0"/>
              <a:t>직진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Test 2 : </a:t>
            </a:r>
            <a:r>
              <a:rPr lang="ko-KR" altLang="en-US" dirty="0" smtClean="0"/>
              <a:t>기둥 한바퀴 돌기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13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BLE - </a:t>
            </a:r>
            <a:r>
              <a:rPr lang="en-US" altLang="ko-KR" dirty="0" smtClean="0"/>
              <a:t>Bluetooth </a:t>
            </a:r>
            <a:r>
              <a:rPr lang="en-US" altLang="ko-KR" dirty="0"/>
              <a:t>Low </a:t>
            </a:r>
            <a:r>
              <a:rPr lang="en-US" altLang="ko-KR" dirty="0" smtClean="0"/>
              <a:t>Energy*</a:t>
            </a:r>
            <a:endParaRPr lang="ko-KR" alt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2294"/>
            <a:ext cx="10515600" cy="4078000"/>
          </a:xfrm>
        </p:spPr>
      </p:pic>
      <p:sp>
        <p:nvSpPr>
          <p:cNvPr id="8" name="Rectangle 7"/>
          <p:cNvSpPr/>
          <p:nvPr/>
        </p:nvSpPr>
        <p:spPr>
          <a:xfrm>
            <a:off x="5916231" y="5993691"/>
            <a:ext cx="1465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MDBT42Q</a:t>
            </a:r>
            <a:r>
              <a:rPr lang="en-US" altLang="ko-KR" dirty="0" smtClean="0"/>
              <a:t>-P</a:t>
            </a:r>
            <a:endParaRPr lang="ko-KR" altLang="en-US" dirty="0"/>
          </a:p>
        </p:txBody>
      </p:sp>
      <p:sp>
        <p:nvSpPr>
          <p:cNvPr id="9" name="Right Arrow 8"/>
          <p:cNvSpPr/>
          <p:nvPr/>
        </p:nvSpPr>
        <p:spPr>
          <a:xfrm rot="16200000">
            <a:off x="6296299" y="5367114"/>
            <a:ext cx="531222" cy="475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28444" b="34731"/>
          <a:stretch/>
        </p:blipFill>
        <p:spPr>
          <a:xfrm>
            <a:off x="8460514" y="0"/>
            <a:ext cx="3731486" cy="25254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88668"/>
            <a:ext cx="18342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*Bluetooth </a:t>
            </a:r>
            <a:r>
              <a:rPr lang="en-US" sz="1400" dirty="0" err="1" smtClean="0"/>
              <a:t>저에너지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048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78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http://it.chosun.com/data/photos/20150314/art_14277034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387" y="1825625"/>
            <a:ext cx="2820624" cy="228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thumb/3/38/Arduino_Uno_-_R3.jpg/220px-Arduino_Uno_-_R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204" y="1825625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자유형 5"/>
          <p:cNvSpPr/>
          <p:nvPr/>
        </p:nvSpPr>
        <p:spPr>
          <a:xfrm>
            <a:off x="2228900" y="3053126"/>
            <a:ext cx="5775960" cy="2011680"/>
          </a:xfrm>
          <a:custGeom>
            <a:avLst/>
            <a:gdLst>
              <a:gd name="connsiteX0" fmla="*/ 0 w 5775960"/>
              <a:gd name="connsiteY0" fmla="*/ 0 h 2011680"/>
              <a:gd name="connsiteX1" fmla="*/ 30480 w 5775960"/>
              <a:gd name="connsiteY1" fmla="*/ 609600 h 2011680"/>
              <a:gd name="connsiteX2" fmla="*/ 137160 w 5775960"/>
              <a:gd name="connsiteY2" fmla="*/ 792480 h 2011680"/>
              <a:gd name="connsiteX3" fmla="*/ 381000 w 5775960"/>
              <a:gd name="connsiteY3" fmla="*/ 1036320 h 2011680"/>
              <a:gd name="connsiteX4" fmla="*/ 457200 w 5775960"/>
              <a:gd name="connsiteY4" fmla="*/ 1112520 h 2011680"/>
              <a:gd name="connsiteX5" fmla="*/ 579120 w 5775960"/>
              <a:gd name="connsiteY5" fmla="*/ 1188720 h 2011680"/>
              <a:gd name="connsiteX6" fmla="*/ 701040 w 5775960"/>
              <a:gd name="connsiteY6" fmla="*/ 1295400 h 2011680"/>
              <a:gd name="connsiteX7" fmla="*/ 838200 w 5775960"/>
              <a:gd name="connsiteY7" fmla="*/ 1386840 h 2011680"/>
              <a:gd name="connsiteX8" fmla="*/ 975360 w 5775960"/>
              <a:gd name="connsiteY8" fmla="*/ 1493520 h 2011680"/>
              <a:gd name="connsiteX9" fmla="*/ 1143000 w 5775960"/>
              <a:gd name="connsiteY9" fmla="*/ 1584960 h 2011680"/>
              <a:gd name="connsiteX10" fmla="*/ 1295400 w 5775960"/>
              <a:gd name="connsiteY10" fmla="*/ 1676400 h 2011680"/>
              <a:gd name="connsiteX11" fmla="*/ 1767840 w 5775960"/>
              <a:gd name="connsiteY11" fmla="*/ 1859280 h 2011680"/>
              <a:gd name="connsiteX12" fmla="*/ 1844040 w 5775960"/>
              <a:gd name="connsiteY12" fmla="*/ 1874520 h 2011680"/>
              <a:gd name="connsiteX13" fmla="*/ 2057400 w 5775960"/>
              <a:gd name="connsiteY13" fmla="*/ 1935480 h 2011680"/>
              <a:gd name="connsiteX14" fmla="*/ 2377440 w 5775960"/>
              <a:gd name="connsiteY14" fmla="*/ 1965960 h 2011680"/>
              <a:gd name="connsiteX15" fmla="*/ 2545080 w 5775960"/>
              <a:gd name="connsiteY15" fmla="*/ 1981200 h 2011680"/>
              <a:gd name="connsiteX16" fmla="*/ 2697480 w 5775960"/>
              <a:gd name="connsiteY16" fmla="*/ 1996440 h 2011680"/>
              <a:gd name="connsiteX17" fmla="*/ 2880360 w 5775960"/>
              <a:gd name="connsiteY17" fmla="*/ 2011680 h 2011680"/>
              <a:gd name="connsiteX18" fmla="*/ 3840480 w 5775960"/>
              <a:gd name="connsiteY18" fmla="*/ 1981200 h 2011680"/>
              <a:gd name="connsiteX19" fmla="*/ 4145280 w 5775960"/>
              <a:gd name="connsiteY19" fmla="*/ 1859280 h 2011680"/>
              <a:gd name="connsiteX20" fmla="*/ 4343400 w 5775960"/>
              <a:gd name="connsiteY20" fmla="*/ 1767840 h 2011680"/>
              <a:gd name="connsiteX21" fmla="*/ 4419600 w 5775960"/>
              <a:gd name="connsiteY21" fmla="*/ 1706880 h 2011680"/>
              <a:gd name="connsiteX22" fmla="*/ 4495800 w 5775960"/>
              <a:gd name="connsiteY22" fmla="*/ 1661160 h 2011680"/>
              <a:gd name="connsiteX23" fmla="*/ 4617720 w 5775960"/>
              <a:gd name="connsiteY23" fmla="*/ 1539240 h 2011680"/>
              <a:gd name="connsiteX24" fmla="*/ 4709160 w 5775960"/>
              <a:gd name="connsiteY24" fmla="*/ 1447800 h 2011680"/>
              <a:gd name="connsiteX25" fmla="*/ 4754880 w 5775960"/>
              <a:gd name="connsiteY25" fmla="*/ 1402080 h 2011680"/>
              <a:gd name="connsiteX26" fmla="*/ 4800600 w 5775960"/>
              <a:gd name="connsiteY26" fmla="*/ 1280160 h 2011680"/>
              <a:gd name="connsiteX27" fmla="*/ 4770120 w 5775960"/>
              <a:gd name="connsiteY27" fmla="*/ 1173480 h 2011680"/>
              <a:gd name="connsiteX28" fmla="*/ 4678680 w 5775960"/>
              <a:gd name="connsiteY28" fmla="*/ 1082040 h 2011680"/>
              <a:gd name="connsiteX29" fmla="*/ 4632960 w 5775960"/>
              <a:gd name="connsiteY29" fmla="*/ 1066800 h 2011680"/>
              <a:gd name="connsiteX30" fmla="*/ 4526280 w 5775960"/>
              <a:gd name="connsiteY30" fmla="*/ 1021080 h 2011680"/>
              <a:gd name="connsiteX31" fmla="*/ 4236720 w 5775960"/>
              <a:gd name="connsiteY31" fmla="*/ 1066800 h 2011680"/>
              <a:gd name="connsiteX32" fmla="*/ 4191000 w 5775960"/>
              <a:gd name="connsiteY32" fmla="*/ 1112520 h 2011680"/>
              <a:gd name="connsiteX33" fmla="*/ 4175760 w 5775960"/>
              <a:gd name="connsiteY33" fmla="*/ 1158240 h 2011680"/>
              <a:gd name="connsiteX34" fmla="*/ 4251960 w 5775960"/>
              <a:gd name="connsiteY34" fmla="*/ 1417320 h 2011680"/>
              <a:gd name="connsiteX35" fmla="*/ 4297680 w 5775960"/>
              <a:gd name="connsiteY35" fmla="*/ 1463040 h 2011680"/>
              <a:gd name="connsiteX36" fmla="*/ 4343400 w 5775960"/>
              <a:gd name="connsiteY36" fmla="*/ 1478280 h 2011680"/>
              <a:gd name="connsiteX37" fmla="*/ 4450080 w 5775960"/>
              <a:gd name="connsiteY37" fmla="*/ 1508760 h 2011680"/>
              <a:gd name="connsiteX38" fmla="*/ 4846320 w 5775960"/>
              <a:gd name="connsiteY38" fmla="*/ 1493520 h 2011680"/>
              <a:gd name="connsiteX39" fmla="*/ 4937760 w 5775960"/>
              <a:gd name="connsiteY39" fmla="*/ 1447800 h 2011680"/>
              <a:gd name="connsiteX40" fmla="*/ 4998720 w 5775960"/>
              <a:gd name="connsiteY40" fmla="*/ 1432560 h 2011680"/>
              <a:gd name="connsiteX41" fmla="*/ 5120640 w 5775960"/>
              <a:gd name="connsiteY41" fmla="*/ 1356360 h 2011680"/>
              <a:gd name="connsiteX42" fmla="*/ 5166360 w 5775960"/>
              <a:gd name="connsiteY42" fmla="*/ 1325880 h 2011680"/>
              <a:gd name="connsiteX43" fmla="*/ 5212080 w 5775960"/>
              <a:gd name="connsiteY43" fmla="*/ 1310640 h 2011680"/>
              <a:gd name="connsiteX44" fmla="*/ 5394960 w 5775960"/>
              <a:gd name="connsiteY44" fmla="*/ 1173480 h 2011680"/>
              <a:gd name="connsiteX45" fmla="*/ 5516880 w 5775960"/>
              <a:gd name="connsiteY45" fmla="*/ 1051560 h 2011680"/>
              <a:gd name="connsiteX46" fmla="*/ 5562600 w 5775960"/>
              <a:gd name="connsiteY46" fmla="*/ 1005840 h 2011680"/>
              <a:gd name="connsiteX47" fmla="*/ 5623560 w 5775960"/>
              <a:gd name="connsiteY47" fmla="*/ 914400 h 2011680"/>
              <a:gd name="connsiteX48" fmla="*/ 5654040 w 5775960"/>
              <a:gd name="connsiteY48" fmla="*/ 868680 h 2011680"/>
              <a:gd name="connsiteX49" fmla="*/ 5715000 w 5775960"/>
              <a:gd name="connsiteY49" fmla="*/ 762000 h 2011680"/>
              <a:gd name="connsiteX50" fmla="*/ 5745480 w 5775960"/>
              <a:gd name="connsiteY50" fmla="*/ 670560 h 2011680"/>
              <a:gd name="connsiteX51" fmla="*/ 5775960 w 5775960"/>
              <a:gd name="connsiteY51" fmla="*/ 60960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775960" h="2011680">
                <a:moveTo>
                  <a:pt x="0" y="0"/>
                </a:moveTo>
                <a:cubicBezTo>
                  <a:pt x="10160" y="203200"/>
                  <a:pt x="5245" y="407717"/>
                  <a:pt x="30480" y="609600"/>
                </a:cubicBezTo>
                <a:cubicBezTo>
                  <a:pt x="35237" y="647658"/>
                  <a:pt x="101946" y="754751"/>
                  <a:pt x="137160" y="792480"/>
                </a:cubicBezTo>
                <a:lnTo>
                  <a:pt x="381000" y="1036320"/>
                </a:lnTo>
                <a:cubicBezTo>
                  <a:pt x="406400" y="1061720"/>
                  <a:pt x="426739" y="1093482"/>
                  <a:pt x="457200" y="1112520"/>
                </a:cubicBezTo>
                <a:cubicBezTo>
                  <a:pt x="497840" y="1137920"/>
                  <a:pt x="540780" y="1159965"/>
                  <a:pt x="579120" y="1188720"/>
                </a:cubicBezTo>
                <a:cubicBezTo>
                  <a:pt x="622321" y="1221121"/>
                  <a:pt x="658144" y="1262597"/>
                  <a:pt x="701040" y="1295400"/>
                </a:cubicBezTo>
                <a:cubicBezTo>
                  <a:pt x="744689" y="1328779"/>
                  <a:pt x="793654" y="1354668"/>
                  <a:pt x="838200" y="1386840"/>
                </a:cubicBezTo>
                <a:cubicBezTo>
                  <a:pt x="885155" y="1420752"/>
                  <a:pt x="926797" y="1461954"/>
                  <a:pt x="975360" y="1493520"/>
                </a:cubicBezTo>
                <a:cubicBezTo>
                  <a:pt x="1028729" y="1528210"/>
                  <a:pt x="1087734" y="1553380"/>
                  <a:pt x="1143000" y="1584960"/>
                </a:cubicBezTo>
                <a:cubicBezTo>
                  <a:pt x="1194437" y="1614352"/>
                  <a:pt x="1241992" y="1650764"/>
                  <a:pt x="1295400" y="1676400"/>
                </a:cubicBezTo>
                <a:cubicBezTo>
                  <a:pt x="1326766" y="1691456"/>
                  <a:pt x="1741025" y="1853917"/>
                  <a:pt x="1767840" y="1859280"/>
                </a:cubicBezTo>
                <a:cubicBezTo>
                  <a:pt x="1793240" y="1864360"/>
                  <a:pt x="1818990" y="1867928"/>
                  <a:pt x="1844040" y="1874520"/>
                </a:cubicBezTo>
                <a:cubicBezTo>
                  <a:pt x="1915571" y="1893344"/>
                  <a:pt x="1984498" y="1922982"/>
                  <a:pt x="2057400" y="1935480"/>
                </a:cubicBezTo>
                <a:cubicBezTo>
                  <a:pt x="2163022" y="1953587"/>
                  <a:pt x="2270745" y="1955957"/>
                  <a:pt x="2377440" y="1965960"/>
                </a:cubicBezTo>
                <a:lnTo>
                  <a:pt x="2545080" y="1981200"/>
                </a:lnTo>
                <a:lnTo>
                  <a:pt x="2697480" y="1996440"/>
                </a:lnTo>
                <a:lnTo>
                  <a:pt x="2880360" y="2011680"/>
                </a:lnTo>
                <a:cubicBezTo>
                  <a:pt x="3200400" y="2001520"/>
                  <a:pt x="3521908" y="2013460"/>
                  <a:pt x="3840480" y="1981200"/>
                </a:cubicBezTo>
                <a:cubicBezTo>
                  <a:pt x="3968314" y="1968255"/>
                  <a:pt x="4042605" y="1905951"/>
                  <a:pt x="4145280" y="1859280"/>
                </a:cubicBezTo>
                <a:cubicBezTo>
                  <a:pt x="4195675" y="1836373"/>
                  <a:pt x="4294524" y="1798943"/>
                  <a:pt x="4343400" y="1767840"/>
                </a:cubicBezTo>
                <a:cubicBezTo>
                  <a:pt x="4370843" y="1750377"/>
                  <a:pt x="4392952" y="1725534"/>
                  <a:pt x="4419600" y="1706880"/>
                </a:cubicBezTo>
                <a:cubicBezTo>
                  <a:pt x="4443867" y="1689893"/>
                  <a:pt x="4473188" y="1680294"/>
                  <a:pt x="4495800" y="1661160"/>
                </a:cubicBezTo>
                <a:cubicBezTo>
                  <a:pt x="4539675" y="1624035"/>
                  <a:pt x="4571741" y="1573724"/>
                  <a:pt x="4617720" y="1539240"/>
                </a:cubicBezTo>
                <a:cubicBezTo>
                  <a:pt x="4734537" y="1451627"/>
                  <a:pt x="4634878" y="1536939"/>
                  <a:pt x="4709160" y="1447800"/>
                </a:cubicBezTo>
                <a:cubicBezTo>
                  <a:pt x="4722958" y="1431243"/>
                  <a:pt x="4742353" y="1419618"/>
                  <a:pt x="4754880" y="1402080"/>
                </a:cubicBezTo>
                <a:cubicBezTo>
                  <a:pt x="4785532" y="1359168"/>
                  <a:pt x="4788328" y="1329249"/>
                  <a:pt x="4800600" y="1280160"/>
                </a:cubicBezTo>
                <a:cubicBezTo>
                  <a:pt x="4790440" y="1244600"/>
                  <a:pt x="4785424" y="1207148"/>
                  <a:pt x="4770120" y="1173480"/>
                </a:cubicBezTo>
                <a:cubicBezTo>
                  <a:pt x="4751410" y="1132319"/>
                  <a:pt x="4718132" y="1101766"/>
                  <a:pt x="4678680" y="1082040"/>
                </a:cubicBezTo>
                <a:cubicBezTo>
                  <a:pt x="4664312" y="1074856"/>
                  <a:pt x="4647725" y="1073128"/>
                  <a:pt x="4632960" y="1066800"/>
                </a:cubicBezTo>
                <a:cubicBezTo>
                  <a:pt x="4501135" y="1010304"/>
                  <a:pt x="4633502" y="1056821"/>
                  <a:pt x="4526280" y="1021080"/>
                </a:cubicBezTo>
                <a:cubicBezTo>
                  <a:pt x="4373255" y="1030644"/>
                  <a:pt x="4325665" y="992680"/>
                  <a:pt x="4236720" y="1066800"/>
                </a:cubicBezTo>
                <a:cubicBezTo>
                  <a:pt x="4220163" y="1080598"/>
                  <a:pt x="4206240" y="1097280"/>
                  <a:pt x="4191000" y="1112520"/>
                </a:cubicBezTo>
                <a:cubicBezTo>
                  <a:pt x="4185920" y="1127760"/>
                  <a:pt x="4175760" y="1142176"/>
                  <a:pt x="4175760" y="1158240"/>
                </a:cubicBezTo>
                <a:cubicBezTo>
                  <a:pt x="4175760" y="1273282"/>
                  <a:pt x="4171990" y="1337350"/>
                  <a:pt x="4251960" y="1417320"/>
                </a:cubicBezTo>
                <a:cubicBezTo>
                  <a:pt x="4267200" y="1432560"/>
                  <a:pt x="4279747" y="1451085"/>
                  <a:pt x="4297680" y="1463040"/>
                </a:cubicBezTo>
                <a:cubicBezTo>
                  <a:pt x="4311046" y="1471951"/>
                  <a:pt x="4327954" y="1473867"/>
                  <a:pt x="4343400" y="1478280"/>
                </a:cubicBezTo>
                <a:cubicBezTo>
                  <a:pt x="4477353" y="1516552"/>
                  <a:pt x="4340459" y="1472220"/>
                  <a:pt x="4450080" y="1508760"/>
                </a:cubicBezTo>
                <a:cubicBezTo>
                  <a:pt x="4582160" y="1503680"/>
                  <a:pt x="4714456" y="1502614"/>
                  <a:pt x="4846320" y="1493520"/>
                </a:cubicBezTo>
                <a:cubicBezTo>
                  <a:pt x="4897342" y="1490001"/>
                  <a:pt x="4892441" y="1467223"/>
                  <a:pt x="4937760" y="1447800"/>
                </a:cubicBezTo>
                <a:cubicBezTo>
                  <a:pt x="4957012" y="1439549"/>
                  <a:pt x="4978400" y="1437640"/>
                  <a:pt x="4998720" y="1432560"/>
                </a:cubicBezTo>
                <a:cubicBezTo>
                  <a:pt x="5039360" y="1407160"/>
                  <a:pt x="5080764" y="1382944"/>
                  <a:pt x="5120640" y="1356360"/>
                </a:cubicBezTo>
                <a:cubicBezTo>
                  <a:pt x="5135880" y="1346200"/>
                  <a:pt x="5149977" y="1334071"/>
                  <a:pt x="5166360" y="1325880"/>
                </a:cubicBezTo>
                <a:cubicBezTo>
                  <a:pt x="5180728" y="1318696"/>
                  <a:pt x="5196840" y="1315720"/>
                  <a:pt x="5212080" y="1310640"/>
                </a:cubicBezTo>
                <a:cubicBezTo>
                  <a:pt x="5337209" y="1185511"/>
                  <a:pt x="5136472" y="1380270"/>
                  <a:pt x="5394960" y="1173480"/>
                </a:cubicBezTo>
                <a:cubicBezTo>
                  <a:pt x="5528969" y="1066273"/>
                  <a:pt x="5421990" y="1162265"/>
                  <a:pt x="5516880" y="1051560"/>
                </a:cubicBezTo>
                <a:cubicBezTo>
                  <a:pt x="5530906" y="1035196"/>
                  <a:pt x="5549368" y="1022853"/>
                  <a:pt x="5562600" y="1005840"/>
                </a:cubicBezTo>
                <a:cubicBezTo>
                  <a:pt x="5585090" y="976924"/>
                  <a:pt x="5603240" y="944880"/>
                  <a:pt x="5623560" y="914400"/>
                </a:cubicBezTo>
                <a:lnTo>
                  <a:pt x="5654040" y="868680"/>
                </a:lnTo>
                <a:cubicBezTo>
                  <a:pt x="5681533" y="827440"/>
                  <a:pt x="5695664" y="810339"/>
                  <a:pt x="5715000" y="762000"/>
                </a:cubicBezTo>
                <a:cubicBezTo>
                  <a:pt x="5726932" y="732169"/>
                  <a:pt x="5735320" y="701040"/>
                  <a:pt x="5745480" y="670560"/>
                </a:cubicBezTo>
                <a:cubicBezTo>
                  <a:pt x="5762992" y="618024"/>
                  <a:pt x="5749361" y="636199"/>
                  <a:pt x="5775960" y="6096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68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54" y="690905"/>
            <a:ext cx="4761905" cy="547619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204232" y="1444721"/>
            <a:ext cx="5695238" cy="3904762"/>
            <a:chOff x="6204232" y="1444721"/>
            <a:chExt cx="5695238" cy="390476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4232" y="1444721"/>
              <a:ext cx="5695238" cy="3904762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6305550" y="3228886"/>
              <a:ext cx="10287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</a:rPr>
                <a:t>.</a:t>
              </a:r>
            </a:p>
            <a:p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</a:rPr>
                <a:t>.</a:t>
              </a:r>
            </a:p>
            <a:p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</a:rPr>
                <a:t>.</a:t>
              </a:r>
            </a:p>
            <a:p>
              <a:endParaRPr lang="ko-KR" alt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9" name="Picture 2" descr="http://it.chosun.com/data/photos/20150314/art_142770341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383" y="120166"/>
            <a:ext cx="1470967" cy="118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upload.wikimedia.org/wikipedia/commons/thumb/3/38/Arduino_Uno_-_R3.jpg/220px-Arduino_Uno_-_R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627" y="392007"/>
            <a:ext cx="1052713" cy="105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9673210" y="485039"/>
            <a:ext cx="601550" cy="594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48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02_serialLED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http://it.chosun.com/data/photos/20150314/art_14277034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833" y="366133"/>
            <a:ext cx="1470967" cy="118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thumb/3/38/Arduino_Uno_-_R3.jpg/220px-Arduino_Uno_-_R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324" y="637974"/>
            <a:ext cx="1052713" cy="105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 rot="10800000">
            <a:off x="9071660" y="731006"/>
            <a:ext cx="601550" cy="594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309784"/>
            <a:ext cx="4456350" cy="554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6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03_serialEcho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http://it.chosun.com/data/photos/20150314/art_14277034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833" y="366133"/>
            <a:ext cx="1470967" cy="118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thumb/3/38/Arduino_Uno_-_R3.jpg/220px-Arduino_Uno_-_R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779" y="637974"/>
            <a:ext cx="1052713" cy="105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 rot="10800000">
            <a:off x="8839347" y="496910"/>
            <a:ext cx="601550" cy="594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ight Arrow 7"/>
          <p:cNvSpPr/>
          <p:nvPr/>
        </p:nvSpPr>
        <p:spPr>
          <a:xfrm>
            <a:off x="8942996" y="977004"/>
            <a:ext cx="601550" cy="594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88" y="1274408"/>
            <a:ext cx="4629150" cy="55054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74471" y="794999"/>
            <a:ext cx="1933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받은걸 </a:t>
            </a:r>
            <a:r>
              <a:rPr lang="ko-KR" altLang="en-US" dirty="0" smtClean="0"/>
              <a:t>되돌려줌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65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조금 더 편하게</a:t>
            </a:r>
            <a:r>
              <a:rPr lang="en-US" altLang="ko-KR" dirty="0" smtClean="0"/>
              <a:t>..Processing Software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9335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https://processing.org/</a:t>
            </a:r>
            <a:endParaRPr lang="en-US" altLang="ko-KR" dirty="0" smtClean="0">
              <a:hlinkClick r:id="rId3"/>
            </a:endParaRPr>
          </a:p>
          <a:p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d.pr/f/bTvgvF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026" name="Picture 2" descr="https://processing.org/img/membership/membership-di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95" y="3023580"/>
            <a:ext cx="5554345" cy="367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27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Seung-Chan Kim</a:t>
            </a:r>
          </a:p>
          <a:p>
            <a:r>
              <a:rPr lang="en-US" altLang="ko-KR" dirty="0"/>
              <a:t>dalek@hallym.ac.kr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81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standalone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10914" cy="3197788"/>
          </a:xfrm>
        </p:spPr>
        <p:txBody>
          <a:bodyPr/>
          <a:lstStyle/>
          <a:p>
            <a:r>
              <a:rPr lang="en-US" altLang="ko-KR" dirty="0"/>
              <a:t>operating or capable of operating independently of a computer system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8677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6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83" y="995251"/>
            <a:ext cx="10237931" cy="58516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08850" y="200722"/>
            <a:ext cx="41928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블루투스 모듈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MDBT42Q-PAT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Bluetooth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버전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: V4.2, V5.0(BLE)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RF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주파수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2.4GHz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Advertise(Broadcast), Connection(Peripheral)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지원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AT Command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지원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블루투스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통신을 위해 사용되는 핀 : D4(RX), D5(TX</a:t>
            </a:r>
            <a:r>
              <a:rPr lang="ko-KR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581001"/>
            <a:ext cx="26289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https://kocoafab.cc/product/orangeble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878665" y="4856480"/>
            <a:ext cx="2892843" cy="1863020"/>
            <a:chOff x="8878665" y="4856480"/>
            <a:chExt cx="2892843" cy="1863020"/>
          </a:xfrm>
        </p:grpSpPr>
        <p:sp>
          <p:nvSpPr>
            <p:cNvPr id="7" name="Rectangle 6"/>
            <p:cNvSpPr/>
            <p:nvPr/>
          </p:nvSpPr>
          <p:spPr>
            <a:xfrm>
              <a:off x="8878665" y="6350168"/>
              <a:ext cx="28928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SoftwareSerial BTSerial(4, 5);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10281920" y="4856480"/>
              <a:ext cx="40640" cy="1473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750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BLE</a:t>
            </a:r>
            <a:r>
              <a:rPr lang="ko-KR" altLang="en-US" dirty="0"/>
              <a:t>의 </a:t>
            </a:r>
            <a:r>
              <a:rPr lang="en-US" altLang="ko-KR" dirty="0"/>
              <a:t>On/Off </a:t>
            </a:r>
            <a:r>
              <a:rPr lang="ko-KR" altLang="en-US" dirty="0"/>
              <a:t>를 제어하는 스위치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 descr="http://kocoafab.cc/data/20151013135612775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985" y="1910556"/>
            <a:ext cx="5715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96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BLE </a:t>
            </a:r>
            <a:r>
              <a:rPr lang="en-US" altLang="ko-KR" dirty="0"/>
              <a:t>setup</a:t>
            </a:r>
            <a:r>
              <a:rPr lang="ko-KR" altLang="en-US" dirty="0"/>
              <a:t>하기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블루투스 </a:t>
            </a:r>
            <a:r>
              <a:rPr lang="ko-KR" altLang="en-US" dirty="0"/>
              <a:t>디바이스 이름 변경</a:t>
            </a:r>
          </a:p>
        </p:txBody>
      </p:sp>
    </p:spTree>
    <p:extLst>
      <p:ext uri="{BB962C8B-B14F-4D97-AF65-F5344CB8AC3E}">
        <p14:creationId xmlns:p14="http://schemas.microsoft.com/office/powerpoint/2010/main" val="38440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BLE setup</a:t>
            </a:r>
            <a:r>
              <a:rPr lang="ko-KR" altLang="en-US" dirty="0"/>
              <a:t>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85457"/>
            <a:ext cx="10515600" cy="991505"/>
          </a:xfrm>
        </p:spPr>
        <p:txBody>
          <a:bodyPr>
            <a:normAutofit/>
          </a:bodyPr>
          <a:lstStyle/>
          <a:p>
            <a:pPr latinLnBrk="0"/>
            <a:r>
              <a:rPr lang="ko-KR" altLang="en-US" dirty="0" smtClean="0"/>
              <a:t>키보드 입력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시리얼 모니터등을 통해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보드에 장착된 블루투스 </a:t>
            </a:r>
            <a:r>
              <a:rPr lang="ko-KR" altLang="en-US" dirty="0"/>
              <a:t>칩</a:t>
            </a:r>
            <a:r>
              <a:rPr lang="en-US" altLang="ko-KR" dirty="0"/>
              <a:t>(MDBT42Q-PAT)</a:t>
            </a:r>
            <a:r>
              <a:rPr lang="ko-KR" altLang="en-US" dirty="0"/>
              <a:t>으로 전달할 방법이 </a:t>
            </a:r>
            <a:r>
              <a:rPr lang="ko-KR" altLang="en-US" dirty="0" smtClean="0"/>
              <a:t>필요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45054" y="841576"/>
            <a:ext cx="2787365" cy="4955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5" y="1925551"/>
            <a:ext cx="3071631" cy="2338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28444" b="34731"/>
          <a:stretch/>
        </p:blipFill>
        <p:spPr>
          <a:xfrm>
            <a:off x="8460514" y="0"/>
            <a:ext cx="3731486" cy="252548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 flipV="1">
            <a:off x="8460514" y="2430684"/>
            <a:ext cx="185775" cy="121534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039828" y="2338086"/>
            <a:ext cx="3152172" cy="1562582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949989" y="3379422"/>
            <a:ext cx="23031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참고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블루투스는 시리얼통신 </a:t>
            </a:r>
            <a:r>
              <a:rPr lang="en-US" altLang="ko-KR" sz="1600" dirty="0" smtClean="0"/>
              <a:t>(UART) </a:t>
            </a:r>
            <a:r>
              <a:rPr lang="ko-KR" altLang="en-US" sz="1600" dirty="0" smtClean="0"/>
              <a:t>방식으로 마이크로프로세서</a:t>
            </a:r>
            <a:r>
              <a:rPr lang="en-US" altLang="ko-KR" sz="1600" dirty="0" smtClean="0"/>
              <a:t>(MCU)</a:t>
            </a:r>
            <a:r>
              <a:rPr lang="ko-KR" altLang="en-US" sz="1600" dirty="0" smtClean="0"/>
              <a:t>와 연결됨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89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388" b="20486"/>
          <a:stretch/>
        </p:blipFill>
        <p:spPr>
          <a:xfrm>
            <a:off x="1352550" y="76199"/>
            <a:ext cx="9486900" cy="67818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78280" y="5151120"/>
            <a:ext cx="6477000" cy="13716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7025640" y="3737372"/>
            <a:ext cx="4328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컴퓨터에 시리얼모니터에서 값을 보내면 그 값을 블루투스모듈에서 읽고  블루투스에서 보낸 값은 다시 시리얼 모니터에서 읽는 </a:t>
            </a:r>
            <a:r>
              <a:rPr lang="ko-KR" altLang="en-US" dirty="0" smtClean="0"/>
              <a:t>방식</a:t>
            </a:r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6788457" y="1574780"/>
            <a:ext cx="35442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블루투스는 </a:t>
            </a:r>
            <a:r>
              <a:rPr lang="ko-KR" altLang="en-US" dirty="0"/>
              <a:t>시리얼통신 </a:t>
            </a:r>
            <a:r>
              <a:rPr lang="en-US" altLang="ko-KR" dirty="0"/>
              <a:t>(UART) </a:t>
            </a:r>
            <a:r>
              <a:rPr lang="ko-KR" altLang="en-US" dirty="0"/>
              <a:t>방식으로 마이크로프로세서</a:t>
            </a:r>
            <a:r>
              <a:rPr lang="en-US" altLang="ko-KR" dirty="0"/>
              <a:t>(MCU)</a:t>
            </a:r>
            <a:r>
              <a:rPr lang="ko-KR" altLang="en-US" dirty="0"/>
              <a:t>와 연결됨</a:t>
            </a:r>
          </a:p>
        </p:txBody>
      </p:sp>
    </p:spTree>
    <p:extLst>
      <p:ext uri="{BB962C8B-B14F-4D97-AF65-F5344CB8AC3E}">
        <p14:creationId xmlns:p14="http://schemas.microsoft.com/office/powerpoint/2010/main" val="389397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이제 명령을 보낼 준비는 되었는데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명령</a:t>
            </a:r>
            <a:r>
              <a:rPr lang="en-US" altLang="ko-KR" dirty="0" smtClean="0"/>
              <a:t>(command)</a:t>
            </a:r>
            <a:r>
              <a:rPr lang="ko-KR" altLang="en-US" dirty="0" smtClean="0"/>
              <a:t>을 사용하면 될까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en-US" altLang="ko-KR" dirty="0" smtClean="0"/>
              <a:t>Command</a:t>
            </a:r>
            <a:r>
              <a:rPr lang="ko-KR" altLang="en-US" dirty="0" smtClean="0"/>
              <a:t> 의 예시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디바이스 이름 확인하기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변경하기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70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 </a:t>
            </a:r>
            <a:r>
              <a:rPr lang="ko-KR" altLang="en-US" dirty="0"/>
              <a:t>명령어</a:t>
            </a:r>
            <a:r>
              <a:rPr lang="en-US" altLang="ko-KR" dirty="0"/>
              <a:t>(AT Commands)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16634" cy="4351338"/>
          </a:xfrm>
        </p:spPr>
        <p:txBody>
          <a:bodyPr/>
          <a:lstStyle/>
          <a:p>
            <a:r>
              <a:rPr lang="en-US" altLang="ko-KR" dirty="0"/>
              <a:t>AT</a:t>
            </a:r>
            <a:r>
              <a:rPr lang="ko-KR" altLang="en-US" dirty="0"/>
              <a:t>는 </a:t>
            </a:r>
            <a:r>
              <a:rPr lang="en-US" altLang="ko-KR" dirty="0"/>
              <a:t>Attention</a:t>
            </a:r>
            <a:r>
              <a:rPr lang="ko-KR" altLang="en-US" dirty="0"/>
              <a:t>의 </a:t>
            </a:r>
            <a:r>
              <a:rPr lang="ko-KR" altLang="en-US" dirty="0" smtClean="0"/>
              <a:t>약자</a:t>
            </a:r>
            <a:endParaRPr lang="en-US" altLang="ko-KR" dirty="0" smtClean="0"/>
          </a:p>
          <a:p>
            <a:r>
              <a:rPr lang="en-US" altLang="ko-KR" dirty="0" err="1" smtClean="0"/>
              <a:t>Dannis</a:t>
            </a:r>
            <a:r>
              <a:rPr lang="en-US" altLang="ko-KR" dirty="0" smtClean="0"/>
              <a:t> </a:t>
            </a:r>
            <a:r>
              <a:rPr lang="en-US" altLang="ko-KR" dirty="0"/>
              <a:t>Hayes</a:t>
            </a:r>
            <a:r>
              <a:rPr lang="ko-KR" altLang="en-US" dirty="0"/>
              <a:t>에 의해 </a:t>
            </a:r>
            <a:r>
              <a:rPr lang="en-US" altLang="ko-KR" dirty="0"/>
              <a:t>1981</a:t>
            </a:r>
            <a:r>
              <a:rPr lang="ko-KR" altLang="en-US" dirty="0"/>
              <a:t>년에 </a:t>
            </a:r>
            <a:r>
              <a:rPr lang="ko-KR" altLang="en-US" dirty="0" smtClean="0"/>
              <a:t>발명</a:t>
            </a:r>
            <a:endParaRPr lang="en-US" altLang="ko-KR" dirty="0" smtClean="0"/>
          </a:p>
          <a:p>
            <a:r>
              <a:rPr lang="ko-KR" altLang="en-US" dirty="0" smtClean="0"/>
              <a:t>사실 </a:t>
            </a:r>
            <a:r>
              <a:rPr lang="en-US" altLang="ko-KR" dirty="0"/>
              <a:t>AT </a:t>
            </a:r>
            <a:r>
              <a:rPr lang="ko-KR" altLang="en-US" dirty="0"/>
              <a:t>명령어는 헤이즈 사의 모뎀을 제어하는 언어였는데 사실상 통신의 표준이 되어 모든 모뎀을 제어하는데 쓰이고 </a:t>
            </a:r>
            <a:r>
              <a:rPr lang="ko-KR" altLang="en-US" dirty="0" smtClean="0"/>
              <a:t>있</a:t>
            </a:r>
            <a:r>
              <a:rPr lang="ko-KR" altLang="en-US" dirty="0"/>
              <a:t>음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4023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https://kocoafab.cc/tutorial/view/619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34" y="1513919"/>
            <a:ext cx="4537166" cy="34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9107</TotalTime>
  <Words>650</Words>
  <Application>Microsoft Office PowerPoint</Application>
  <PresentationFormat>Widescreen</PresentationFormat>
  <Paragraphs>160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Calibri</vt:lpstr>
      <vt:lpstr>Office 테마</vt:lpstr>
      <vt:lpstr> 장치간 통신 II  – Bluetooth</vt:lpstr>
      <vt:lpstr>BLE - Bluetooth Low Energy*</vt:lpstr>
      <vt:lpstr>PowerPoint Presentation</vt:lpstr>
      <vt:lpstr>BLE의 On/Off 를 제어하는 스위치</vt:lpstr>
      <vt:lpstr>BLE setup하기</vt:lpstr>
      <vt:lpstr>1. BLE setup하기</vt:lpstr>
      <vt:lpstr>PowerPoint Presentation</vt:lpstr>
      <vt:lpstr>PowerPoint Presentation</vt:lpstr>
      <vt:lpstr>AT 명령어(AT Commands)</vt:lpstr>
      <vt:lpstr>1. BLE setup하기 : 블루투스 디바이스 이름 변경</vt:lpstr>
      <vt:lpstr>PowerPoint Presentation</vt:lpstr>
      <vt:lpstr>BLE 로 장치(예, 아두이노)와 통신하기</vt:lpstr>
      <vt:lpstr>PowerPoint Presentation</vt:lpstr>
      <vt:lpstr>PowerPoint Presentation</vt:lpstr>
      <vt:lpstr>Bluetooth</vt:lpstr>
      <vt:lpstr>PowerPoint Presentation</vt:lpstr>
      <vt:lpstr>복습</vt:lpstr>
      <vt:lpstr>PowerPoint Presentation</vt:lpstr>
      <vt:lpstr>Homework</vt:lpstr>
      <vt:lpstr>Thank you</vt:lpstr>
      <vt:lpstr>PowerPoint Presentation</vt:lpstr>
      <vt:lpstr>PowerPoint Presentation</vt:lpstr>
      <vt:lpstr>02_serialLED</vt:lpstr>
      <vt:lpstr>03_serialEcho</vt:lpstr>
      <vt:lpstr>조금 더 편하게..Processing Software</vt:lpstr>
      <vt:lpstr>Thank you!</vt:lpstr>
      <vt:lpstr>standalone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Seung-Chan Kim</dc:creator>
  <cp:lastModifiedBy>Kim Seung-Chan</cp:lastModifiedBy>
  <cp:revision>327</cp:revision>
  <cp:lastPrinted>2018-10-29T12:39:08Z</cp:lastPrinted>
  <dcterms:created xsi:type="dcterms:W3CDTF">2017-05-10T17:23:09Z</dcterms:created>
  <dcterms:modified xsi:type="dcterms:W3CDTF">2019-08-01T14:47:09Z</dcterms:modified>
</cp:coreProperties>
</file>